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Century Gothic" panose="020B0502020202020204" pitchFamily="34" charset="0"/>
      <p:regular r:id="rId10"/>
      <p:bold r:id="rId11"/>
      <p:italic r:id="rId12"/>
      <p:boldItalic r:id="rId13"/>
    </p:embeddedFont>
    <p:embeddedFont>
      <p:font typeface="Wingdings 2" panose="05020102010507070707" pitchFamily="18" charset="2"/>
      <p:regular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2" d="100"/>
          <a:sy n="102" d="100"/>
        </p:scale>
        <p:origin x="-898" y="-2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506318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03cb2610d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03cb2610d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03cb2610d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03cb2610d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03cb2610d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03cb2610d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03cb2610d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803cb2610d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03cb2610d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803cb2610d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803cb2610d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803cb2610d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51435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16133"/>
            <a:ext cx="3505200" cy="1734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6" y="2031357"/>
            <a:ext cx="3313355" cy="127662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6" y="3315810"/>
            <a:ext cx="3309803" cy="945472"/>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137621"/>
            <a:ext cx="2133600" cy="563236"/>
          </a:xfrm>
        </p:spPr>
        <p:txBody>
          <a:bodyPr anchor="b"/>
          <a:lstStyle>
            <a:lvl1pPr algn="l">
              <a:defRPr sz="2400"/>
            </a:lvl1pPr>
          </a:lstStyle>
          <a:p>
            <a:fld id="{0F2C438A-3EB6-4D41-ACE4-26E71D46150F}" type="datetimeFigureOut">
              <a:rPr lang="en-US" smtClean="0"/>
              <a:t>8/13/2020</a:t>
            </a:fld>
            <a:endParaRPr lang="en-US"/>
          </a:p>
        </p:txBody>
      </p:sp>
      <p:sp>
        <p:nvSpPr>
          <p:cNvPr id="50" name="Rectangle 49"/>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4289975"/>
            <a:ext cx="2831592" cy="273844"/>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4289975"/>
            <a:ext cx="643666" cy="273844"/>
          </a:xfrm>
        </p:spPr>
        <p:txBody>
          <a:bodyPr/>
          <a:lstStyle>
            <a:lvl1pPr>
              <a:defRPr>
                <a:solidFill>
                  <a:schemeClr val="accent1"/>
                </a:solidFill>
              </a:defRPr>
            </a:lvl1pPr>
          </a:lstStyle>
          <a:p>
            <a:pPr marL="0" lvl="0" indent="0" algn="r" rtl="0">
              <a:spcBef>
                <a:spcPts val="0"/>
              </a:spcBef>
              <a:spcAft>
                <a:spcPts val="0"/>
              </a:spcAft>
              <a:buNone/>
            </a:pPr>
            <a:fld id="{00000000-1234-1234-1234-123412341234}" type="slidenum">
              <a:rPr lang="ro" smtClean="0"/>
              <a:t>‹#›</a:t>
            </a:fld>
            <a:endParaRPr lang="ro"/>
          </a:p>
        </p:txBody>
      </p:sp>
      <p:sp>
        <p:nvSpPr>
          <p:cNvPr id="89" name="Rectangle 88"/>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C438A-3EB6-4D41-ACE4-26E71D46150F}"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 smtClean="0"/>
              <a:t>‹#›</a:t>
            </a:fld>
            <a:endParaRPr lang="ro"/>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772610"/>
            <a:ext cx="1484453" cy="3585258"/>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772610"/>
            <a:ext cx="5423704" cy="35852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2C438A-3EB6-4D41-ACE4-26E71D46150F}"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 smtClean="0"/>
              <a:t>‹#›</a:t>
            </a:fld>
            <a:endParaRPr lang="ro"/>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1"/>
        <p:cNvGrpSpPr/>
        <p:nvPr/>
      </p:nvGrpSpPr>
      <p:grpSpPr>
        <a:xfrm>
          <a:off x="0" y="0"/>
          <a:ext cx="0" cy="0"/>
          <a:chOff x="0" y="0"/>
          <a:chExt cx="0" cy="0"/>
        </a:xfrm>
      </p:grpSpPr>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8"/>
        <p:cNvGrpSpPr/>
        <p:nvPr/>
      </p:nvGrpSpPr>
      <p:grpSpPr>
        <a:xfrm>
          <a:off x="0" y="0"/>
          <a:ext cx="0" cy="0"/>
          <a:chOff x="0" y="0"/>
          <a:chExt cx="0" cy="0"/>
        </a:xfrm>
      </p:grpSpPr>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2C438A-3EB6-4D41-ACE4-26E71D46150F}"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 smtClean="0"/>
              <a:t>‹#›</a:t>
            </a:fld>
            <a:endParaRPr lang="ro"/>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175622"/>
            <a:ext cx="6637468" cy="1021556"/>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6" y="3200400"/>
            <a:ext cx="6637467" cy="114031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2C438A-3EB6-4D41-ACE4-26E71D46150F}" type="datetimeFigureOut">
              <a:rPr lang="en-US" smtClean="0"/>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 smtClean="0"/>
              <a:t>‹#›</a:t>
            </a:fld>
            <a:endParaRPr lang="ro"/>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F2C438A-3EB6-4D41-ACE4-26E71D46150F}" type="datetimeFigureOut">
              <a:rPr lang="en-US" smtClean="0"/>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 smtClean="0"/>
              <a:t>‹#›</a:t>
            </a:fld>
            <a:endParaRPr lang="ro"/>
          </a:p>
        </p:txBody>
      </p:sp>
      <p:sp>
        <p:nvSpPr>
          <p:cNvPr id="9" name="Content Placeholder 8"/>
          <p:cNvSpPr>
            <a:spLocks noGrp="1"/>
          </p:cNvSpPr>
          <p:nvPr>
            <p:ph sz="quarter" idx="13"/>
          </p:nvPr>
        </p:nvSpPr>
        <p:spPr>
          <a:xfrm>
            <a:off x="1042416" y="1735074"/>
            <a:ext cx="3419856" cy="26197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1735073"/>
            <a:ext cx="3419856" cy="26197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1737007"/>
            <a:ext cx="3057148"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231021"/>
            <a:ext cx="3419856" cy="2126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8" y="1737007"/>
            <a:ext cx="3055717"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231021"/>
            <a:ext cx="3419856" cy="21268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2C438A-3EB6-4D41-ACE4-26E71D46150F}" type="datetimeFigureOut">
              <a:rPr lang="en-US" smtClean="0"/>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 smtClean="0"/>
              <a:t>‹#›</a:t>
            </a:fld>
            <a:endParaRPr lang="ro"/>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2C438A-3EB6-4D41-ACE4-26E71D46150F}" type="datetimeFigureOut">
              <a:rPr lang="en-US" smtClean="0"/>
              <a:t>8/13/2020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 smtClean="0"/>
              <a:t>‹#›</a:t>
            </a:fld>
            <a:endParaRPr lang="ro"/>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2C438A-3EB6-4D41-ACE4-26E71D46150F}" type="datetimeFigureOut">
              <a:rPr lang="en-US" smtClean="0"/>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 smtClean="0"/>
              <a:t>‹#›</a:t>
            </a:fld>
            <a:endParaRPr lang="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1435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F2C438A-3EB6-4D41-ACE4-26E71D46150F}" type="datetimeFigureOut">
              <a:rPr lang="en-US" smtClean="0"/>
              <a:t>8/13/2020</a:t>
            </a:fld>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 smtClean="0"/>
              <a:t>‹#›</a:t>
            </a:fld>
            <a:endParaRPr lang="ro"/>
          </a:p>
        </p:txBody>
      </p:sp>
      <p:sp>
        <p:nvSpPr>
          <p:cNvPr id="58" name="Rectangle 57"/>
          <p:cNvSpPr/>
          <p:nvPr/>
        </p:nvSpPr>
        <p:spPr>
          <a:xfrm>
            <a:off x="905572" y="451413"/>
            <a:ext cx="3562257" cy="423633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642395"/>
            <a:ext cx="3090440" cy="3863051"/>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4293627"/>
            <a:ext cx="3493664" cy="273844"/>
          </a:xfrm>
        </p:spPr>
        <p:txBody>
          <a:bodyPr>
            <a:normAutofit/>
          </a:bodyPr>
          <a:lstStyle/>
          <a:p>
            <a:endParaRPr lang="en-US"/>
          </a:p>
        </p:txBody>
      </p:sp>
      <p:sp>
        <p:nvSpPr>
          <p:cNvPr id="2" name="Title 1"/>
          <p:cNvSpPr>
            <a:spLocks noGrp="1"/>
          </p:cNvSpPr>
          <p:nvPr>
            <p:ph type="title"/>
          </p:nvPr>
        </p:nvSpPr>
        <p:spPr>
          <a:xfrm>
            <a:off x="4739833" y="1993076"/>
            <a:ext cx="3304572" cy="1097365"/>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3102746"/>
            <a:ext cx="3298784" cy="1138428"/>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51435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16133"/>
            <a:ext cx="3679116" cy="470388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2" y="451413"/>
            <a:ext cx="3562257" cy="4236334"/>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4566213"/>
            <a:ext cx="3505200" cy="61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1995678"/>
            <a:ext cx="3300984" cy="109728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9" y="520346"/>
            <a:ext cx="3359623" cy="4101084"/>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1" y="3099816"/>
            <a:ext cx="3300573" cy="113967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C438A-3EB6-4D41-ACE4-26E71D46150F}" type="datetimeFigureOut">
              <a:rPr lang="en-US" smtClean="0"/>
              <a:t>8/13/2020</a:t>
            </a:fld>
            <a:endParaRPr lang="en-US"/>
          </a:p>
        </p:txBody>
      </p:sp>
      <p:sp>
        <p:nvSpPr>
          <p:cNvPr id="6" name="Footer Placeholder 5"/>
          <p:cNvSpPr>
            <a:spLocks noGrp="1"/>
          </p:cNvSpPr>
          <p:nvPr>
            <p:ph type="ftr" sz="quarter" idx="11"/>
          </p:nvPr>
        </p:nvSpPr>
        <p:spPr>
          <a:xfrm>
            <a:off x="4641448" y="4293627"/>
            <a:ext cx="3493664" cy="273844"/>
          </a:xfrm>
        </p:spPr>
        <p:txBody>
          <a:bodyPr>
            <a:normAutofit/>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ro" smtClean="0"/>
              <a:t>‹#›</a:t>
            </a:fld>
            <a:endParaRPr lang="ro"/>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51435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250116"/>
            <a:ext cx="8229600" cy="463923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16133"/>
            <a:ext cx="3679116" cy="52443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16133"/>
            <a:ext cx="3505200" cy="467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770748"/>
            <a:ext cx="7024744" cy="85725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3" y="1742739"/>
            <a:ext cx="6777317" cy="26317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168369"/>
            <a:ext cx="2133600" cy="273844"/>
          </a:xfrm>
          <a:prstGeom prst="rect">
            <a:avLst/>
          </a:prstGeom>
        </p:spPr>
        <p:txBody>
          <a:bodyPr vert="horz" lIns="91440" tIns="45720" rIns="91440" bIns="45720" rtlCol="0" anchor="ctr"/>
          <a:lstStyle>
            <a:lvl1pPr algn="r">
              <a:defRPr sz="1200">
                <a:solidFill>
                  <a:srgbClr val="FEFEFE"/>
                </a:solidFill>
              </a:defRPr>
            </a:lvl1pPr>
          </a:lstStyle>
          <a:p>
            <a:fld id="{0F2C438A-3EB6-4D41-ACE4-26E71D46150F}" type="datetimeFigureOut">
              <a:rPr lang="en-US" smtClean="0"/>
              <a:t>8/13/2020</a:t>
            </a:fld>
            <a:endParaRPr lang="en-US"/>
          </a:p>
        </p:txBody>
      </p:sp>
      <p:sp>
        <p:nvSpPr>
          <p:cNvPr id="5" name="Footer Placeholder 4"/>
          <p:cNvSpPr>
            <a:spLocks noGrp="1"/>
          </p:cNvSpPr>
          <p:nvPr>
            <p:ph type="ftr" sz="quarter" idx="3"/>
          </p:nvPr>
        </p:nvSpPr>
        <p:spPr>
          <a:xfrm>
            <a:off x="4641448" y="4389120"/>
            <a:ext cx="3502152" cy="273844"/>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168369"/>
            <a:ext cx="1332156" cy="273844"/>
          </a:xfrm>
          <a:prstGeom prst="rect">
            <a:avLst/>
          </a:prstGeom>
        </p:spPr>
        <p:txBody>
          <a:bodyPr vert="horz" lIns="91440" tIns="45720" rIns="91440" bIns="45720" rtlCol="0" anchor="ctr"/>
          <a:lstStyle>
            <a:lvl1pPr algn="l">
              <a:defRPr sz="1200">
                <a:solidFill>
                  <a:srgbClr val="FEFEFE"/>
                </a:solidFill>
              </a:defRPr>
            </a:lvl1pPr>
          </a:lstStyle>
          <a:p>
            <a:pPr marL="0" lvl="0" indent="0" algn="r" rtl="0">
              <a:spcBef>
                <a:spcPts val="0"/>
              </a:spcBef>
              <a:spcAft>
                <a:spcPts val="0"/>
              </a:spcAft>
              <a:buNone/>
            </a:pPr>
            <a:fld id="{00000000-1234-1234-1234-123412341234}" type="slidenum">
              <a:rPr lang="ro" smtClean="0"/>
              <a:t>‹#›</a:t>
            </a:fld>
            <a:endParaRPr lang="ro"/>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ro.wikipedia.org/wiki/Microorganism" TargetMode="External"/><Relationship Id="rId7" Type="http://schemas.openxmlformats.org/officeDocument/2006/relationships/hyperlink" Target="https://ro.wikipedia.org/wiki/Prion"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ro.wikipedia.org/wiki/Parazit" TargetMode="External"/><Relationship Id="rId5" Type="http://schemas.openxmlformats.org/officeDocument/2006/relationships/hyperlink" Target="https://ro.wikipedia.org/wiki/Virus" TargetMode="External"/><Relationship Id="rId4" Type="http://schemas.openxmlformats.org/officeDocument/2006/relationships/hyperlink" Target="https://ro.wikipedia.org/wiki/Micro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filtrum.ro/toxiinfectia-alimentara-cauze-simptome-tratament/"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e-bug.eu/lang_Romania_(RO)/RO%20Junior%20Pack/Junior%20Continuous%20Pack%20Romania.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111967" y="223935"/>
            <a:ext cx="4497355" cy="1912775"/>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ro" sz="2400" dirty="0" smtClean="0"/>
              <a:t/>
            </a:r>
            <a:br>
              <a:rPr lang="ro" sz="2400" dirty="0" smtClean="0"/>
            </a:br>
            <a:r>
              <a:rPr lang="ro" sz="2400" dirty="0" smtClean="0"/>
              <a:t>Titlul lecției:Boli </a:t>
            </a:r>
            <a:r>
              <a:rPr lang="ro" sz="2400" dirty="0"/>
              <a:t>datorate consumului de alimente contaminate</a:t>
            </a:r>
            <a:endParaRPr sz="2400" dirty="0"/>
          </a:p>
        </p:txBody>
      </p:sp>
      <p:sp>
        <p:nvSpPr>
          <p:cNvPr id="135" name="Google Shape;135;p13"/>
          <p:cNvSpPr txBox="1">
            <a:spLocks noGrp="1"/>
          </p:cNvSpPr>
          <p:nvPr>
            <p:ph type="subTitle" idx="1"/>
          </p:nvPr>
        </p:nvSpPr>
        <p:spPr>
          <a:xfrm>
            <a:off x="111968" y="1735494"/>
            <a:ext cx="4422710" cy="2950807"/>
          </a:xfrm>
          <a:prstGeom prst="rect">
            <a:avLst/>
          </a:prstGeom>
        </p:spPr>
        <p:txBody>
          <a:bodyPr spcFirstLastPara="1" wrap="square" lIns="91425" tIns="91425" rIns="91425" bIns="91425" anchor="t" anchorCtr="0">
            <a:noAutofit/>
          </a:bodyPr>
          <a:lstStyle/>
          <a:p>
            <a:r>
              <a:rPr lang="ro-RO" sz="2400" b="1" dirty="0"/>
              <a:t>Domeniul de pregătire profesională</a:t>
            </a:r>
            <a:r>
              <a:rPr lang="ro-RO" sz="2400" dirty="0"/>
              <a:t>: Industrie alimentară</a:t>
            </a:r>
          </a:p>
          <a:p>
            <a:r>
              <a:rPr lang="ro-RO" sz="2400" b="1" dirty="0"/>
              <a:t>Modulul: M1</a:t>
            </a:r>
            <a:r>
              <a:rPr lang="ro-RO" sz="2400" dirty="0"/>
              <a:t>: Microbiologie și igienă în industria alimentară</a:t>
            </a:r>
            <a:endParaRPr lang="en-US" sz="2400" dirty="0"/>
          </a:p>
          <a:p>
            <a:r>
              <a:rPr lang="ro-RO" sz="2400" b="1" dirty="0" smtClean="0"/>
              <a:t>Clasa</a:t>
            </a:r>
            <a:r>
              <a:rPr lang="ro-RO" sz="2400" b="1" dirty="0"/>
              <a:t>: </a:t>
            </a:r>
            <a:r>
              <a:rPr lang="ro-RO" sz="2400" dirty="0"/>
              <a:t>a X a</a:t>
            </a:r>
          </a:p>
          <a:p>
            <a:r>
              <a:rPr lang="ro-RO" sz="2400" b="1" dirty="0"/>
              <a:t>Autorul:</a:t>
            </a:r>
            <a:r>
              <a:rPr lang="ro-RO" sz="2400" dirty="0"/>
              <a:t> ing. Milosteanu Diana Nicoleta</a:t>
            </a:r>
            <a:endParaRPr lang="en-US" sz="2400" dirty="0"/>
          </a:p>
          <a:p>
            <a:pPr marL="0" lvl="0" indent="0" algn="l" rtl="0">
              <a:spcBef>
                <a:spcPts val="0"/>
              </a:spcBef>
              <a:spcAft>
                <a:spcPts val="0"/>
              </a:spcAft>
              <a:buNone/>
            </a:pPr>
            <a:endParaRPr sz="2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body" idx="1"/>
          </p:nvPr>
        </p:nvSpPr>
        <p:spPr>
          <a:xfrm>
            <a:off x="559837" y="532950"/>
            <a:ext cx="7847046" cy="2191589"/>
          </a:xfrm>
          <a:prstGeom prst="rect">
            <a:avLst/>
          </a:prstGeom>
        </p:spPr>
        <p:txBody>
          <a:bodyPr spcFirstLastPara="1" wrap="square" lIns="91425" tIns="91425" rIns="91425" bIns="91425" anchor="t" anchorCtr="0">
            <a:noAutofit/>
          </a:bodyPr>
          <a:lstStyle/>
          <a:p>
            <a:pPr marL="914400" lvl="0" indent="457200" algn="just" rtl="0">
              <a:spcBef>
                <a:spcPts val="800"/>
              </a:spcBef>
              <a:spcAft>
                <a:spcPts val="0"/>
              </a:spcAft>
              <a:buNone/>
            </a:pPr>
            <a:r>
              <a:rPr lang="ro" sz="2000" dirty="0">
                <a:sym typeface="Arial"/>
              </a:rPr>
              <a:t>Ce este toxiinfecția alimentară?</a:t>
            </a:r>
            <a:endParaRPr sz="2000" dirty="0">
              <a:sym typeface="Arial"/>
            </a:endParaRPr>
          </a:p>
          <a:p>
            <a:pPr marL="0" lvl="0" indent="0" algn="just" rtl="0">
              <a:lnSpc>
                <a:spcPct val="150000"/>
              </a:lnSpc>
              <a:spcBef>
                <a:spcPts val="1500"/>
              </a:spcBef>
              <a:spcAft>
                <a:spcPts val="0"/>
              </a:spcAft>
              <a:buNone/>
            </a:pPr>
            <a:r>
              <a:rPr lang="ro" sz="2000" dirty="0">
                <a:sym typeface="Arial"/>
              </a:rPr>
              <a:t>Toxiinfecția alimentară este o infecție digestivă care, de cele mai multe ori, este produsă de ingestia unor alimente contaminate fie cu diverși patogeni, fie cu toxine ale bacteriilor și mult mai rar de virusuri sau paraziți.</a:t>
            </a:r>
            <a:endParaRPr sz="2000" dirty="0">
              <a:sym typeface="Arial"/>
            </a:endParaRPr>
          </a:p>
          <a:p>
            <a:pPr marL="0" lvl="0" indent="0" algn="l" rtl="0">
              <a:spcBef>
                <a:spcPts val="1500"/>
              </a:spcBef>
              <a:spcAft>
                <a:spcPts val="1600"/>
              </a:spcAft>
              <a:buNone/>
            </a:pPr>
            <a:endParaRPr dirty="0"/>
          </a:p>
        </p:txBody>
      </p:sp>
      <p:pic>
        <p:nvPicPr>
          <p:cNvPr id="141" name="Google Shape;141;p14"/>
          <p:cNvPicPr preferRelativeResize="0"/>
          <p:nvPr/>
        </p:nvPicPr>
        <p:blipFill>
          <a:blip r:embed="rId3">
            <a:alphaModFix/>
          </a:blip>
          <a:stretch>
            <a:fillRect/>
          </a:stretch>
        </p:blipFill>
        <p:spPr>
          <a:xfrm>
            <a:off x="111525" y="3073700"/>
            <a:ext cx="4248075" cy="186915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15"/>
          <p:cNvSpPr txBox="1">
            <a:spLocks noGrp="1"/>
          </p:cNvSpPr>
          <p:nvPr>
            <p:ph type="body" idx="1"/>
          </p:nvPr>
        </p:nvSpPr>
        <p:spPr>
          <a:xfrm>
            <a:off x="391051" y="466531"/>
            <a:ext cx="2144100" cy="3358557"/>
          </a:xfrm>
          <a:prstGeom prst="rect">
            <a:avLst/>
          </a:prstGeom>
        </p:spPr>
        <p:txBody>
          <a:bodyPr spcFirstLastPara="1" wrap="square" lIns="91425" tIns="91425" rIns="91425" bIns="91425" anchor="t" anchorCtr="0">
            <a:noAutofit/>
          </a:bodyPr>
          <a:lstStyle/>
          <a:p>
            <a:pPr marL="0" lvl="0" indent="457200" rtl="0">
              <a:spcBef>
                <a:spcPts val="0"/>
              </a:spcBef>
              <a:spcAft>
                <a:spcPts val="1600"/>
              </a:spcAft>
              <a:buNone/>
            </a:pPr>
            <a:r>
              <a:rPr lang="ro" sz="1800" dirty="0">
                <a:sym typeface="Arial"/>
              </a:rPr>
              <a:t>Agentul patogen (sau agentul infecțios) este un </a:t>
            </a:r>
            <a:r>
              <a:rPr lang="ro" sz="1800" dirty="0">
                <a:sym typeface="Arial"/>
                <a:hlinkClick r:id="rId3"/>
              </a:rPr>
              <a:t>microorganism</a:t>
            </a:r>
            <a:r>
              <a:rPr lang="ro" sz="1800" dirty="0">
                <a:sym typeface="Arial"/>
              </a:rPr>
              <a:t> sau macroorganism care, într-un organism animal sau vegetal, determină apariția unui proces patologic. Exemple de agenți patogeni: </a:t>
            </a:r>
            <a:r>
              <a:rPr lang="ro" sz="1800" dirty="0">
                <a:sym typeface="Arial"/>
                <a:hlinkClick r:id="rId4"/>
              </a:rPr>
              <a:t>microbi</a:t>
            </a:r>
            <a:r>
              <a:rPr lang="ro" sz="1800" dirty="0">
                <a:sym typeface="Arial"/>
              </a:rPr>
              <a:t>, </a:t>
            </a:r>
            <a:r>
              <a:rPr lang="ro" sz="1800" dirty="0">
                <a:sym typeface="Arial"/>
                <a:hlinkClick r:id="rId5"/>
              </a:rPr>
              <a:t>virusuri</a:t>
            </a:r>
            <a:r>
              <a:rPr lang="ro" sz="1800" dirty="0">
                <a:sym typeface="Arial"/>
              </a:rPr>
              <a:t>, </a:t>
            </a:r>
            <a:r>
              <a:rPr lang="ro" sz="1800" dirty="0">
                <a:sym typeface="Arial"/>
                <a:hlinkClick r:id="rId6"/>
              </a:rPr>
              <a:t>paraziți</a:t>
            </a:r>
            <a:r>
              <a:rPr lang="ro" sz="1800" dirty="0">
                <a:sym typeface="Arial"/>
              </a:rPr>
              <a:t>, </a:t>
            </a:r>
            <a:r>
              <a:rPr lang="ro" sz="1800" dirty="0">
                <a:sym typeface="Arial"/>
                <a:hlinkClick r:id="rId7"/>
              </a:rPr>
              <a:t>prioni</a:t>
            </a:r>
            <a:endParaRPr sz="1800" dirty="0"/>
          </a:p>
        </p:txBody>
      </p:sp>
      <p:sp>
        <p:nvSpPr>
          <p:cNvPr id="148" name="Google Shape;148;p15"/>
          <p:cNvSpPr txBox="1">
            <a:spLocks noGrp="1"/>
          </p:cNvSpPr>
          <p:nvPr>
            <p:ph type="body" idx="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9" name="Google Shape;149;p15"/>
          <p:cNvPicPr preferRelativeResize="0"/>
          <p:nvPr/>
        </p:nvPicPr>
        <p:blipFill rotWithShape="1">
          <a:blip r:embed="rId8">
            <a:alphaModFix/>
          </a:blip>
          <a:srcRect l="26295" t="10100" r="27756" b="6006"/>
          <a:stretch/>
        </p:blipFill>
        <p:spPr>
          <a:xfrm>
            <a:off x="2441600" y="395525"/>
            <a:ext cx="6333326" cy="435245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56" name="Google Shape;156;p16"/>
          <p:cNvSpPr txBox="1">
            <a:spLocks noGrp="1"/>
          </p:cNvSpPr>
          <p:nvPr>
            <p:ph type="body" idx="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7" name="Google Shape;157;p16"/>
          <p:cNvPicPr preferRelativeResize="0"/>
          <p:nvPr/>
        </p:nvPicPr>
        <p:blipFill rotWithShape="1">
          <a:blip r:embed="rId3">
            <a:alphaModFix/>
          </a:blip>
          <a:srcRect l="15060" t="15162" r="17676" b="12910"/>
          <a:stretch/>
        </p:blipFill>
        <p:spPr>
          <a:xfrm>
            <a:off x="74375" y="24825"/>
            <a:ext cx="8812100" cy="4900124"/>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txBox="1">
            <a:spLocks noGrp="1"/>
          </p:cNvSpPr>
          <p:nvPr>
            <p:ph type="body" idx="1"/>
          </p:nvPr>
        </p:nvSpPr>
        <p:spPr>
          <a:xfrm>
            <a:off x="1185950" y="251850"/>
            <a:ext cx="7174279" cy="4639800"/>
          </a:xfrm>
          <a:prstGeom prst="rect">
            <a:avLst/>
          </a:prstGeom>
        </p:spPr>
        <p:txBody>
          <a:bodyPr spcFirstLastPara="1" wrap="square" lIns="91425" tIns="91425" rIns="91425" bIns="91425" anchor="t" anchorCtr="0">
            <a:noAutofit/>
          </a:bodyPr>
          <a:lstStyle/>
          <a:p>
            <a:pPr marL="0" lvl="0" indent="457200" algn="just" rtl="0">
              <a:spcBef>
                <a:spcPts val="0"/>
              </a:spcBef>
              <a:spcAft>
                <a:spcPts val="0"/>
              </a:spcAft>
              <a:buNone/>
            </a:pPr>
            <a:endParaRPr sz="1400" dirty="0"/>
          </a:p>
          <a:p>
            <a:pPr marL="0" lvl="0" indent="457200" algn="just" rtl="0">
              <a:spcBef>
                <a:spcPts val="1600"/>
              </a:spcBef>
              <a:spcAft>
                <a:spcPts val="1600"/>
              </a:spcAft>
              <a:buNone/>
            </a:pPr>
            <a:r>
              <a:rPr lang="ro" sz="1400" dirty="0"/>
              <a:t>Microbii dăunători care se găsesc în alimente pot provoca toxiinfecţie alimentară, care poate fi foarte periculoasă şi poate chiar ucide – însă, acest lucru se întâmplă rar. Simptomele toxiinfecţiei alimentare pot dura zile întregi, printre acestea numărându-se dureri de stomac, diaree, stări de vomă, ameţeli şi febră. De cele mai multe ori, simptomele apar brusc, dar se pot ivi şi la câteva zile după ce am mâncat hrană contaminată. De obicei, acestea trec de la sine. Nu toţi microbii din sau de pe alimente sunt dăunători, iată câteva exemple de microbi benefici şi microbi dăunători: Microbii benefici pot fi folosiţi pentru a prepara alimente şi băuturi. De exemplu, drojdia Saccharomyces cerevisiae intră în compoziţia drojdiei şi a berii. Bacteriile Lactobacilli sunt folosite la prepararea iaurtului şi a brânzei. Microbii dăunători pot provoca toxiinfecţii alimentare. De exemplu, bacteriile Salmonella, E. coli şi Campylobacter se află, adeseori, pe carnea crudă şi pot provoca oamenilor diaree şi stări de vomă, iar, uneori, chiar decesul. Microbii care provoacă alterarea alimentelor nu dăunează, de obicei, oamenilor. În general, aceştia sunt mucegaiuri sau bacterii. De exemplu, ciuperca Rhizopus stolonifer este responsabilă de mucegaiul apărut pe pâine, iar bacteriile Pseudomonas poate cauza înverzirea slăninii sau a altor tipuri de carne. </a:t>
            </a:r>
            <a:endParaRPr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a:spLocks noGrp="1"/>
          </p:cNvSpPr>
          <p:nvPr>
            <p:ph type="body" idx="1"/>
          </p:nvPr>
        </p:nvSpPr>
        <p:spPr>
          <a:xfrm>
            <a:off x="709671" y="698249"/>
            <a:ext cx="7390800" cy="4069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o" sz="2000" dirty="0"/>
              <a:t>Cum putem preveni toxiinfecţiile alimentare şi întârzia alterarea alimentelor? </a:t>
            </a:r>
            <a:endParaRPr sz="2000" dirty="0"/>
          </a:p>
          <a:p>
            <a:pPr marL="0" lvl="0" indent="457200" algn="just" rtl="0">
              <a:spcBef>
                <a:spcPts val="1600"/>
              </a:spcBef>
              <a:spcAft>
                <a:spcPts val="1600"/>
              </a:spcAft>
              <a:buNone/>
            </a:pPr>
            <a:r>
              <a:rPr lang="ro" sz="1700" dirty="0"/>
              <a:t>Majoritatea microbilor care se dezvoltă pe alimente preferă o temperatură între 5oC şi 40oC şi locurile călduroase şi umede. De obicei, aceştia nu suportă locurile prea calde, iar la temperaturi de peste 70oC mor. La temperaturi foarte joase, sub 5oC, majoritatea bacteriilor se dezvoltă foarte lent sau chiar deloc. Unele bacterii vor muri, însă multe supravieţuiesc şi pot începe să se dezvolte din nou când ajung la căldură. Iată de ce păstrăm hrana la frigider şi gătim foarte bine carnea înainte de a o mânca. Uneori, microbii dăunători aflaţi pe anumite alimente se pot răspândi şi pe altele, de exemplu prin mâini sau ustensile de bucătărie ,şi pot provoca boli atunci când acele alimente sunt consumate. Acest fenomen este cunoscut sub numele de contaminare încrucişată.</a:t>
            </a:r>
            <a:endParaRPr sz="17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ro" sz="1100" u="sng" dirty="0" smtClean="0">
              <a:solidFill>
                <a:schemeClr val="hlink"/>
              </a:solidFill>
              <a:latin typeface="Arial"/>
              <a:ea typeface="Arial"/>
              <a:cs typeface="Arial"/>
              <a:sym typeface="Arial"/>
              <a:hlinkClick r:id="rId3"/>
            </a:endParaRPr>
          </a:p>
          <a:p>
            <a:pPr marL="0" lvl="0" indent="0" algn="l" rtl="0">
              <a:spcBef>
                <a:spcPts val="0"/>
              </a:spcBef>
              <a:spcAft>
                <a:spcPts val="0"/>
              </a:spcAft>
              <a:buNone/>
            </a:pPr>
            <a:r>
              <a:rPr lang="ro" sz="1100" u="sng" dirty="0" smtClean="0">
                <a:solidFill>
                  <a:schemeClr val="hlink"/>
                </a:solidFill>
                <a:latin typeface="Arial"/>
                <a:ea typeface="Arial"/>
                <a:cs typeface="Arial"/>
                <a:sym typeface="Arial"/>
                <a:hlinkClick r:id="rId3"/>
              </a:rPr>
              <a:t>Link-uri utile:</a:t>
            </a:r>
            <a:endParaRPr lang="ro" sz="1100" u="sng" dirty="0">
              <a:solidFill>
                <a:schemeClr val="hlink"/>
              </a:solidFill>
              <a:latin typeface="Arial"/>
              <a:ea typeface="Arial"/>
              <a:cs typeface="Arial"/>
              <a:sym typeface="Arial"/>
              <a:hlinkClick r:id="rId3"/>
            </a:endParaRPr>
          </a:p>
          <a:p>
            <a:pPr marL="0" lvl="0" indent="0" algn="l" rtl="0">
              <a:spcBef>
                <a:spcPts val="0"/>
              </a:spcBef>
              <a:spcAft>
                <a:spcPts val="0"/>
              </a:spcAft>
              <a:buNone/>
            </a:pPr>
            <a:endParaRPr lang="ro" sz="1100" u="sng" dirty="0" smtClean="0">
              <a:solidFill>
                <a:schemeClr val="hlink"/>
              </a:solidFill>
              <a:latin typeface="Arial"/>
              <a:ea typeface="Arial"/>
              <a:cs typeface="Arial"/>
              <a:sym typeface="Arial"/>
              <a:hlinkClick r:id="rId3"/>
            </a:endParaRPr>
          </a:p>
          <a:p>
            <a:pPr marL="0" lvl="0" indent="0" algn="l" rtl="0">
              <a:spcBef>
                <a:spcPts val="0"/>
              </a:spcBef>
              <a:spcAft>
                <a:spcPts val="0"/>
              </a:spcAft>
              <a:buNone/>
            </a:pPr>
            <a:r>
              <a:rPr lang="ro" sz="1100" u="sng" dirty="0" smtClean="0">
                <a:solidFill>
                  <a:schemeClr val="hlink"/>
                </a:solidFill>
                <a:latin typeface="Arial"/>
                <a:ea typeface="Arial"/>
                <a:cs typeface="Arial"/>
                <a:sym typeface="Arial"/>
                <a:hlinkClick r:id="rId3"/>
              </a:rPr>
              <a:t>https</a:t>
            </a:r>
            <a:r>
              <a:rPr lang="ro" sz="1100" u="sng" dirty="0">
                <a:solidFill>
                  <a:schemeClr val="hlink"/>
                </a:solidFill>
                <a:latin typeface="Arial"/>
                <a:ea typeface="Arial"/>
                <a:cs typeface="Arial"/>
                <a:sym typeface="Arial"/>
                <a:hlinkClick r:id="rId3"/>
              </a:rPr>
              <a:t>://www.filtrum.ro/toxiinfectia-alimentara-cauze-simptome-tratament/</a:t>
            </a:r>
            <a:endParaRPr dirty="0"/>
          </a:p>
          <a:p>
            <a:pPr marL="0" lvl="0" indent="0" algn="l" rtl="0">
              <a:spcBef>
                <a:spcPts val="1600"/>
              </a:spcBef>
              <a:spcAft>
                <a:spcPts val="1600"/>
              </a:spcAft>
              <a:buNone/>
            </a:pPr>
            <a:r>
              <a:rPr lang="ro" sz="1100" u="sng" dirty="0">
                <a:solidFill>
                  <a:schemeClr val="hlink"/>
                </a:solidFill>
                <a:latin typeface="Arial"/>
                <a:ea typeface="Arial"/>
                <a:cs typeface="Arial"/>
                <a:sym typeface="Arial"/>
                <a:hlinkClick r:id="rId4"/>
              </a:rPr>
              <a:t>https://e-bug.eu/lang_Romania_(RO)/RO%20Junior%20Pack/Junior%20Continuous%20Pack%20Romania.pdf</a:t>
            </a:r>
            <a:endParaRP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TotalTime>
  <Words>516</Words>
  <Application>Microsoft Office PowerPoint</Application>
  <PresentationFormat>On-screen Show (16:9)</PresentationFormat>
  <Paragraphs>17</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 2</vt:lpstr>
      <vt:lpstr>Austin</vt:lpstr>
      <vt:lpstr> Titlul lecției:Boli datorate consumului de alimente contaminate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Boli datorate consumului de alimente contaminate</dc:title>
  <dc:creator>edy boy</dc:creator>
  <cp:lastModifiedBy>Admin</cp:lastModifiedBy>
  <cp:revision>4</cp:revision>
  <dcterms:modified xsi:type="dcterms:W3CDTF">2020-08-13T06:48:35Z</dcterms:modified>
</cp:coreProperties>
</file>